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74" r:id="rId2"/>
    <p:sldId id="368" r:id="rId3"/>
    <p:sldId id="464" r:id="rId4"/>
    <p:sldId id="492" r:id="rId5"/>
    <p:sldId id="468" r:id="rId6"/>
    <p:sldId id="445" r:id="rId7"/>
    <p:sldId id="470" r:id="rId8"/>
    <p:sldId id="471" r:id="rId9"/>
    <p:sldId id="493" r:id="rId10"/>
    <p:sldId id="495" r:id="rId11"/>
    <p:sldId id="472" r:id="rId12"/>
    <p:sldId id="496" r:id="rId13"/>
    <p:sldId id="273" r:id="rId14"/>
    <p:sldId id="497" r:id="rId15"/>
    <p:sldId id="498" r:id="rId16"/>
    <p:sldId id="453" r:id="rId17"/>
    <p:sldId id="490" r:id="rId18"/>
    <p:sldId id="265" r:id="rId19"/>
    <p:sldId id="390" r:id="rId20"/>
    <p:sldId id="292" r:id="rId21"/>
    <p:sldId id="297" r:id="rId22"/>
    <p:sldId id="500" r:id="rId23"/>
    <p:sldId id="501" r:id="rId24"/>
    <p:sldId id="502" r:id="rId25"/>
    <p:sldId id="503" r:id="rId26"/>
    <p:sldId id="504" r:id="rId27"/>
    <p:sldId id="505" r:id="rId28"/>
    <p:sldId id="506" r:id="rId29"/>
    <p:sldId id="507" r:id="rId30"/>
    <p:sldId id="508" r:id="rId31"/>
    <p:sldId id="509" r:id="rId32"/>
    <p:sldId id="510" r:id="rId33"/>
    <p:sldId id="511" r:id="rId34"/>
    <p:sldId id="512" r:id="rId35"/>
    <p:sldId id="513" r:id="rId36"/>
    <p:sldId id="514" r:id="rId37"/>
    <p:sldId id="499" r:id="rId38"/>
    <p:sldId id="515" r:id="rId39"/>
    <p:sldId id="293" r:id="rId40"/>
    <p:sldId id="516" r:id="rId41"/>
    <p:sldId id="377" r:id="rId42"/>
    <p:sldId id="518" r:id="rId43"/>
    <p:sldId id="519" r:id="rId44"/>
    <p:sldId id="520" r:id="rId45"/>
    <p:sldId id="521" r:id="rId46"/>
    <p:sldId id="522" r:id="rId47"/>
    <p:sldId id="523" r:id="rId48"/>
    <p:sldId id="524" r:id="rId49"/>
    <p:sldId id="517" r:id="rId50"/>
    <p:sldId id="282" r:id="rId5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3.wmf"/><Relationship Id="rId1" Type="http://schemas.openxmlformats.org/officeDocument/2006/relationships/image" Target="../media/image16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39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40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audio" Target="../media/audio1.wav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slide" Target="slide1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21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emf"/><Relationship Id="rId5" Type="http://schemas.openxmlformats.org/officeDocument/2006/relationships/slide" Target="slide39.xml"/><Relationship Id="rId4" Type="http://schemas.openxmlformats.org/officeDocument/2006/relationships/slide" Target="slide5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图形与几何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85852" y="3857628"/>
            <a:ext cx="63674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图形的认识与测量（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844" y="714356"/>
            <a:ext cx="207170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推导方法：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9" y="1571612"/>
            <a:ext cx="857256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长方体、正方体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分成体积是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个单位的若干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个小正方体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286124"/>
            <a:ext cx="857256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通过把圆柱转换成长方体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再计算体积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4500570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通过和等底等高的圆柱的体积比较来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计算。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356" y="714356"/>
            <a:ext cx="8286808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求出长方体的表面积、侧面积和体积。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000364" y="1714488"/>
            <a:ext cx="3000396" cy="1902567"/>
            <a:chOff x="928662" y="3143248"/>
            <a:chExt cx="3000396" cy="1902567"/>
          </a:xfrm>
        </p:grpSpPr>
        <p:pic>
          <p:nvPicPr>
            <p:cNvPr id="13" name="sy129.jpg" descr="id:2147507443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8662" y="3143248"/>
              <a:ext cx="2714644" cy="177004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2857488" y="3214686"/>
              <a:ext cx="107157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 m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643174" y="3812449"/>
              <a:ext cx="107157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 m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4214818"/>
              <a:ext cx="107157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 m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428596" y="3714752"/>
            <a:ext cx="857256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表面积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5×4+5×3+4×3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×2=94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0034" y="4525731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侧面积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5×3+4×3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×2=54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0034" y="533671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体积：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5×4×3=60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12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4282" y="915399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求圆锥的体积。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=3 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m,</a:t>
            </a:r>
            <a:r>
              <a:rPr lang="en-US" altLang="zh-CN" sz="3200" b="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=6 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m,</a:t>
            </a:r>
            <a:r>
              <a:rPr lang="en-US" altLang="zh-CN" sz="3200" b="0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" name="sy130.jpg" descr="id:2147507450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2000240"/>
            <a:ext cx="2008632" cy="2539678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357290" y="4714884"/>
            <a:ext cx="6357982" cy="1667357"/>
            <a:chOff x="1571604" y="3571876"/>
            <a:chExt cx="5143536" cy="1667357"/>
          </a:xfrm>
        </p:grpSpPr>
        <p:sp>
          <p:nvSpPr>
            <p:cNvPr id="22" name="矩形 21"/>
            <p:cNvSpPr/>
            <p:nvPr/>
          </p:nvSpPr>
          <p:spPr>
            <a:xfrm>
              <a:off x="1571604" y="3669573"/>
              <a:ext cx="514353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体积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×3.14×3²×6=56.52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m³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endParaRPr>
            </a:p>
          </p:txBody>
        </p:sp>
        <p:graphicFrame>
          <p:nvGraphicFramePr>
            <p:cNvPr id="23" name="Object 5"/>
            <p:cNvGraphicFramePr>
              <a:graphicFrameLocks noChangeAspect="1"/>
            </p:cNvGraphicFramePr>
            <p:nvPr/>
          </p:nvGraphicFramePr>
          <p:xfrm>
            <a:off x="2554077" y="3571876"/>
            <a:ext cx="346755" cy="992187"/>
          </p:xfrm>
          <a:graphic>
            <a:graphicData uri="http://schemas.openxmlformats.org/presentationml/2006/ole">
              <p:oleObj spid="_x0000_s360450" name="Equation" r:id="rId4" imgW="139680" imgH="393480" progId="">
                <p:embed/>
              </p:oleObj>
            </a:graphicData>
          </a:graphic>
        </p:graphicFrame>
      </p:grpSp>
      <p:grpSp>
        <p:nvGrpSpPr>
          <p:cNvPr id="25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7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316639"/>
            <a:ext cx="842968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计算下面各图形的周长和面积。（单位：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m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354305" name="Picture 1" descr="C:\Users\Administrator\AppData\Roaming\Tencent\Users\271766067\QQ\WinTemp\RichOle\EBBP[OD$EE7)ZLW%)2JED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071678"/>
            <a:ext cx="3400425" cy="2133600"/>
          </a:xfrm>
          <a:prstGeom prst="round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428596" y="443023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周长：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30+40+50=120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8596" y="5191125"/>
            <a:ext cx="6357982" cy="992188"/>
            <a:chOff x="1571604" y="3572358"/>
            <a:chExt cx="5143536" cy="992188"/>
          </a:xfrm>
        </p:grpSpPr>
        <p:sp>
          <p:nvSpPr>
            <p:cNvPr id="16" name="矩形 15"/>
            <p:cNvSpPr/>
            <p:nvPr/>
          </p:nvSpPr>
          <p:spPr>
            <a:xfrm>
              <a:off x="1571604" y="3669573"/>
              <a:ext cx="514353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面积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×30×40=600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m²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endParaRPr>
            </a:p>
          </p:txBody>
        </p:sp>
        <p:graphicFrame>
          <p:nvGraphicFramePr>
            <p:cNvPr id="17" name="Object 5"/>
            <p:cNvGraphicFramePr>
              <a:graphicFrameLocks noChangeAspect="1"/>
            </p:cNvGraphicFramePr>
            <p:nvPr/>
          </p:nvGraphicFramePr>
          <p:xfrm>
            <a:off x="2538683" y="3572358"/>
            <a:ext cx="378859" cy="992188"/>
          </p:xfrm>
          <a:graphic>
            <a:graphicData uri="http://schemas.openxmlformats.org/presentationml/2006/ole">
              <p:oleObj spid="_x0000_s354306" name="Equation" r:id="rId5" imgW="152280" imgH="393480" progId="">
                <p:embed/>
              </p:oleObj>
            </a:graphicData>
          </a:graphic>
        </p:graphicFrame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497" name="Picture 1" descr="C:\Users\Administrator\AppData\Roaming\Tencent\Users\271766067\QQ\WinTemp\RichOle\)TZF]@7ZQYEX1R`RJV99C)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142984"/>
            <a:ext cx="3162300" cy="2286000"/>
          </a:xfrm>
          <a:prstGeom prst="round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8596" y="378619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周长：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6+10.5+7.5+6=30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8596" y="4865704"/>
            <a:ext cx="6572296" cy="992188"/>
            <a:chOff x="1571604" y="3572358"/>
            <a:chExt cx="5316914" cy="992188"/>
          </a:xfrm>
        </p:grpSpPr>
        <p:sp>
          <p:nvSpPr>
            <p:cNvPr id="5" name="矩形 4"/>
            <p:cNvSpPr/>
            <p:nvPr/>
          </p:nvSpPr>
          <p:spPr>
            <a:xfrm>
              <a:off x="1571604" y="3669573"/>
              <a:ext cx="531691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面积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6+10.5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×6=49.5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m²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endParaRPr>
            </a:p>
          </p:txBody>
        </p:sp>
        <p:graphicFrame>
          <p:nvGraphicFramePr>
            <p:cNvPr id="6" name="Object 5"/>
            <p:cNvGraphicFramePr>
              <a:graphicFrameLocks noChangeAspect="1"/>
            </p:cNvGraphicFramePr>
            <p:nvPr/>
          </p:nvGraphicFramePr>
          <p:xfrm>
            <a:off x="2538683" y="3572358"/>
            <a:ext cx="378859" cy="992188"/>
          </p:xfrm>
          <a:graphic>
            <a:graphicData uri="http://schemas.openxmlformats.org/presentationml/2006/ole">
              <p:oleObj spid="_x0000_s362498" name="Equation" r:id="rId4" imgW="152280" imgH="39348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2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23" name="Picture 3" descr="C:\Users\Administrator\AppData\Roaming\Tencent\Users\271766067\QQ\WinTemp\RichOle\SI(FU]A_K9%JR${BR`[%FM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785794"/>
            <a:ext cx="2171700" cy="2628900"/>
          </a:xfrm>
          <a:prstGeom prst="roundRect">
            <a:avLst/>
          </a:prstGeom>
          <a:noFill/>
        </p:spPr>
      </p:pic>
      <p:grpSp>
        <p:nvGrpSpPr>
          <p:cNvPr id="12" name="组合 11"/>
          <p:cNvGrpSpPr/>
          <p:nvPr/>
        </p:nvGrpSpPr>
        <p:grpSpPr>
          <a:xfrm>
            <a:off x="428596" y="3714752"/>
            <a:ext cx="8572560" cy="992188"/>
            <a:chOff x="428596" y="3714752"/>
            <a:chExt cx="8572560" cy="992188"/>
          </a:xfrm>
        </p:grpSpPr>
        <p:sp>
          <p:nvSpPr>
            <p:cNvPr id="3" name="矩形 2"/>
            <p:cNvSpPr/>
            <p:nvPr/>
          </p:nvSpPr>
          <p:spPr>
            <a:xfrm>
              <a:off x="428596" y="3786190"/>
              <a:ext cx="857256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周长：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5+3+5+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 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π×5=15+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 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π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m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  <a:sym typeface="Wingdings" pitchFamily="2" charset="2"/>
                </a:rPr>
                <a:t>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8" name="Object 5"/>
            <p:cNvGraphicFramePr>
              <a:graphicFrameLocks noChangeAspect="1"/>
            </p:cNvGraphicFramePr>
            <p:nvPr/>
          </p:nvGraphicFramePr>
          <p:xfrm>
            <a:off x="3143240" y="3714752"/>
            <a:ext cx="468312" cy="992188"/>
          </p:xfrm>
          <a:graphic>
            <a:graphicData uri="http://schemas.openxmlformats.org/presentationml/2006/ole">
              <p:oleObj spid="_x0000_s363524" name="Equation" r:id="rId4" imgW="152280" imgH="393480" progId="">
                <p:embed/>
              </p:oleObj>
            </a:graphicData>
          </a:graphic>
        </p:graphicFrame>
        <p:graphicFrame>
          <p:nvGraphicFramePr>
            <p:cNvPr id="9" name="Object 5"/>
            <p:cNvGraphicFramePr>
              <a:graphicFrameLocks noChangeAspect="1"/>
            </p:cNvGraphicFramePr>
            <p:nvPr/>
          </p:nvGraphicFramePr>
          <p:xfrm>
            <a:off x="5389572" y="3714752"/>
            <a:ext cx="468312" cy="992188"/>
          </p:xfrm>
          <a:graphic>
            <a:graphicData uri="http://schemas.openxmlformats.org/presentationml/2006/ole">
              <p:oleObj spid="_x0000_s363525" name="Equation" r:id="rId5" imgW="152280" imgH="393480" progId="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428596" y="4762500"/>
            <a:ext cx="7286676" cy="1184275"/>
            <a:chOff x="428596" y="4762500"/>
            <a:chExt cx="7286676" cy="1184275"/>
          </a:xfrm>
        </p:grpSpPr>
        <p:grpSp>
          <p:nvGrpSpPr>
            <p:cNvPr id="2" name="组合 3"/>
            <p:cNvGrpSpPr/>
            <p:nvPr/>
          </p:nvGrpSpPr>
          <p:grpSpPr>
            <a:xfrm>
              <a:off x="428596" y="4865704"/>
              <a:ext cx="7286676" cy="992188"/>
              <a:chOff x="1571604" y="3572358"/>
              <a:chExt cx="5894840" cy="992188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71604" y="3669573"/>
                <a:ext cx="589484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面积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: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      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π×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        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+5×3=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        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π+15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（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m²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）</a:t>
                </a:r>
                <a:endParaRPr lang="zh-CN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endParaRPr>
              </a:p>
            </p:txBody>
          </p:sp>
          <p:graphicFrame>
            <p:nvGraphicFramePr>
              <p:cNvPr id="6" name="Object 5"/>
              <p:cNvGraphicFramePr>
                <a:graphicFrameLocks noChangeAspect="1"/>
              </p:cNvGraphicFramePr>
              <p:nvPr/>
            </p:nvGraphicFramePr>
            <p:xfrm>
              <a:off x="2538683" y="3572358"/>
              <a:ext cx="378859" cy="992188"/>
            </p:xfrm>
            <a:graphic>
              <a:graphicData uri="http://schemas.openxmlformats.org/presentationml/2006/ole">
                <p:oleObj spid="_x0000_s363522" name="Equation" r:id="rId6" imgW="152280" imgH="393480" progId="">
                  <p:embed/>
                </p:oleObj>
              </a:graphicData>
            </a:graphic>
          </p:graphicFrame>
        </p:grpSp>
        <p:graphicFrame>
          <p:nvGraphicFramePr>
            <p:cNvPr id="10" name="Object 5"/>
            <p:cNvGraphicFramePr>
              <a:graphicFrameLocks noChangeAspect="1"/>
            </p:cNvGraphicFramePr>
            <p:nvPr/>
          </p:nvGraphicFramePr>
          <p:xfrm>
            <a:off x="2589206" y="4762500"/>
            <a:ext cx="1054100" cy="1184275"/>
          </p:xfrm>
          <a:graphic>
            <a:graphicData uri="http://schemas.openxmlformats.org/presentationml/2006/ole">
              <p:oleObj spid="_x0000_s363526" name="Equation" r:id="rId7" imgW="342720" imgH="469800" progId="">
                <p:embed/>
              </p:oleObj>
            </a:graphicData>
          </a:graphic>
        </p:graphicFrame>
        <p:graphicFrame>
          <p:nvGraphicFramePr>
            <p:cNvPr id="363527" name="Object 2"/>
            <p:cNvGraphicFramePr>
              <a:graphicFrameLocks noChangeAspect="1"/>
            </p:cNvGraphicFramePr>
            <p:nvPr/>
          </p:nvGraphicFramePr>
          <p:xfrm>
            <a:off x="4837119" y="4929188"/>
            <a:ext cx="663575" cy="992187"/>
          </p:xfrm>
          <a:graphic>
            <a:graphicData uri="http://schemas.openxmlformats.org/presentationml/2006/ole">
              <p:oleObj spid="_x0000_s363527" name="Equation" r:id="rId8" imgW="215640" imgH="39348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214422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85984" y="1285860"/>
            <a:ext cx="6580390" cy="2286016"/>
            <a:chOff x="2214546" y="1857364"/>
            <a:chExt cx="6580390" cy="2286016"/>
          </a:xfrm>
        </p:grpSpPr>
        <p:pic>
          <p:nvPicPr>
            <p:cNvPr id="353283" name="Picture 3" descr="C:\Users\Administrator\AppData\Roaming\Tencent\Users\271766067\QQ\WinTemp\RichOle\8PXR33[T]PN{0`@_OZAN~X3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4876" y="1928802"/>
              <a:ext cx="4080060" cy="2214578"/>
            </a:xfrm>
            <a:prstGeom prst="rect">
              <a:avLst/>
            </a:prstGeom>
            <a:noFill/>
          </p:spPr>
        </p:pic>
        <p:sp>
          <p:nvSpPr>
            <p:cNvPr id="8" name="圆角矩形 7"/>
            <p:cNvSpPr/>
            <p:nvPr/>
          </p:nvSpPr>
          <p:spPr>
            <a:xfrm>
              <a:off x="2214546" y="1857364"/>
              <a:ext cx="3357586" cy="100013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chemeClr val="tx1"/>
                  </a:solidFill>
                </a:rPr>
                <a:t>怎样量出一个马铃薯的体积？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5720" y="3286124"/>
            <a:ext cx="85011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量杯中放入适量的水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保证放入马铃薯后完全浸没在水中并不溢出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记下刻度体积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zh-CN" altLang="zh-CN" sz="3200" baseline="-25000" dirty="0" smtClean="0">
                <a:latin typeface="华文楷体" pitchFamily="2" charset="-122"/>
                <a:ea typeface="华文楷体" pitchFamily="2" charset="-122"/>
              </a:rPr>
              <a:t>水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;(2)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将马铃薯放量杯中的水里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记下此时的体积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zh-CN" altLang="zh-CN" sz="3200" baseline="-25000" dirty="0" smtClean="0">
                <a:latin typeface="华文楷体" pitchFamily="2" charset="-122"/>
                <a:ea typeface="华文楷体" pitchFamily="2" charset="-122"/>
              </a:rPr>
              <a:t>混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zh-CN" altLang="zh-CN" sz="3200" baseline="-25000" dirty="0" smtClean="0">
                <a:latin typeface="华文楷体" pitchFamily="2" charset="-122"/>
                <a:ea typeface="华文楷体" pitchFamily="2" charset="-122"/>
              </a:rPr>
              <a:t>混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zh-CN" altLang="zh-CN" sz="3200" baseline="-25000" dirty="0" smtClean="0">
                <a:latin typeface="华文楷体" pitchFamily="2" charset="-122"/>
                <a:ea typeface="华文楷体" pitchFamily="2" charset="-122"/>
              </a:rPr>
              <a:t>水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zh-CN" altLang="zh-CN" sz="3200" baseline="-25000" dirty="0" smtClean="0">
                <a:latin typeface="华文楷体" pitchFamily="2" charset="-122"/>
                <a:ea typeface="华文楷体" pitchFamily="2" charset="-122"/>
              </a:rPr>
              <a:t>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求出马铃薯的体积。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1214422"/>
            <a:ext cx="842968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在方格纸上分别画出从不同方向看到左边立 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体图形的形状图。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352257" name="Picture 1" descr="C:\Users\Administrator\AppData\Roaming\Tencent\Users\271766067\QQ\WinTemp\RichOle\A{J9R)[JQ`Z)_SUKD9})S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753038"/>
            <a:ext cx="7786742" cy="2095184"/>
          </a:xfrm>
          <a:prstGeom prst="rect">
            <a:avLst/>
          </a:prstGeom>
          <a:noFill/>
        </p:spPr>
      </p:pic>
      <p:grpSp>
        <p:nvGrpSpPr>
          <p:cNvPr id="40" name="组合 39"/>
          <p:cNvGrpSpPr/>
          <p:nvPr/>
        </p:nvGrpSpPr>
        <p:grpSpPr>
          <a:xfrm>
            <a:off x="5786446" y="3429000"/>
            <a:ext cx="428628" cy="857256"/>
            <a:chOff x="5786446" y="3429000"/>
            <a:chExt cx="428628" cy="85725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786446" y="3429000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5357818" y="3857628"/>
              <a:ext cx="857256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5786446" y="3857628"/>
              <a:ext cx="857256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786446" y="3857628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786446" y="4286256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7000892" y="3786190"/>
            <a:ext cx="1285884" cy="428628"/>
            <a:chOff x="7000892" y="3786190"/>
            <a:chExt cx="1285884" cy="428628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7000892" y="4214818"/>
              <a:ext cx="128588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000892" y="3786190"/>
              <a:ext cx="128588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6786578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>
              <a:off x="7215206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7643834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8072462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714744" y="3357562"/>
            <a:ext cx="1285884" cy="857256"/>
            <a:chOff x="3714744" y="3357562"/>
            <a:chExt cx="1285884" cy="85725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143372" y="3357562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714744" y="3786190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572000" y="3786190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714744" y="4214818"/>
              <a:ext cx="128588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3500430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3929057" y="3571876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4357684" y="3571876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4786314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143372" y="3786190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3929057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4357684" y="4000504"/>
              <a:ext cx="42862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4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4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85720" y="785794"/>
            <a:ext cx="8786842" cy="45720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928670"/>
            <a:ext cx="4160113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图形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分类和整理。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1785926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长方形、正方形、平行四边形、梯形、三角形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和圆的面积和周长的计算方法。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3430976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长方体、正方体、圆柱和圆锥的侧面积、表面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积和体积的计算方法。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43174" y="2143116"/>
            <a:ext cx="6215106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已知长方形的周长是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24 cm,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长是宽的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)cm,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宽是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)cm,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面积是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326658" name="Picture 2" descr="http://img839.ph.126.net/4xo5zN5gjsST10dg9FMqEg==/179524740146240504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44"/>
            <a:ext cx="2857500" cy="285750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6072198" y="3000372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94842" y="3714752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43636" y="3714752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utoUpdateAnimBg="0"/>
      <p:bldP spid="33" grpId="0" autoUpdateAnimBg="0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85720" y="1428736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在括号里填上合适的计量单位。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843961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7137" name="Picture 1" descr="C:\Users\Administrator\AppData\Roaming\Tencent\Users\271766067\QQ\WinTemp\RichOle\W4D0G_VAFK~E9MZHYVC9N~3.png"/>
          <p:cNvPicPr>
            <a:picLocks noChangeAspect="1" noChangeArrowheads="1"/>
          </p:cNvPicPr>
          <p:nvPr/>
        </p:nvPicPr>
        <p:blipFill>
          <a:blip r:embed="rId2" cstate="print"/>
          <a:srcRect r="76029" b="-1788"/>
          <a:stretch>
            <a:fillRect/>
          </a:stretch>
        </p:blipFill>
        <p:spPr bwMode="auto">
          <a:xfrm>
            <a:off x="928662" y="2505409"/>
            <a:ext cx="3357586" cy="2638103"/>
          </a:xfrm>
          <a:prstGeom prst="round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4857752" y="3204428"/>
            <a:ext cx="3714776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北京至上海的铁路长约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1463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29454" y="3918808"/>
            <a:ext cx="694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km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29190" y="3214686"/>
            <a:ext cx="350046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足球场的面积约为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7500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5074" y="3918808"/>
            <a:ext cx="6303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m²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57752" y="3214686"/>
            <a:ext cx="350046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东北虎的体重可达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82330" y="3934169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kg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57752" y="3214686"/>
            <a:ext cx="350046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小虹家的冰箱容积有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80584" y="3934169"/>
            <a:ext cx="420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L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" name="Picture 1" descr="C:\Users\Administrator\AppData\Roaming\Tencent\Users\271766067\QQ\WinTemp\RichOle\W4D0G_VAFK~E9MZHYVC9N~3.png"/>
          <p:cNvPicPr>
            <a:picLocks noChangeAspect="1" noChangeArrowheads="1"/>
          </p:cNvPicPr>
          <p:nvPr/>
        </p:nvPicPr>
        <p:blipFill>
          <a:blip r:embed="rId2" cstate="print"/>
          <a:srcRect l="24827" r="50346" b="2839"/>
          <a:stretch>
            <a:fillRect/>
          </a:stretch>
        </p:blipFill>
        <p:spPr bwMode="auto">
          <a:xfrm>
            <a:off x="857224" y="2522653"/>
            <a:ext cx="3429024" cy="2483086"/>
          </a:xfrm>
          <a:prstGeom prst="roundRect">
            <a:avLst/>
          </a:prstGeom>
          <a:noFill/>
        </p:spPr>
      </p:pic>
      <p:pic>
        <p:nvPicPr>
          <p:cNvPr id="31" name="Picture 1" descr="C:\Users\Administrator\AppData\Roaming\Tencent\Users\271766067\QQ\WinTemp\RichOle\W4D0G_VAFK~E9MZHYVC9N~3.png"/>
          <p:cNvPicPr>
            <a:picLocks noChangeAspect="1" noChangeArrowheads="1"/>
          </p:cNvPicPr>
          <p:nvPr/>
        </p:nvPicPr>
        <p:blipFill>
          <a:blip r:embed="rId2" cstate="print"/>
          <a:srcRect l="49654" r="24663" b="2839"/>
          <a:stretch>
            <a:fillRect/>
          </a:stretch>
        </p:blipFill>
        <p:spPr bwMode="auto">
          <a:xfrm>
            <a:off x="571472" y="2505409"/>
            <a:ext cx="3673955" cy="2571768"/>
          </a:xfrm>
          <a:prstGeom prst="roundRect">
            <a:avLst/>
          </a:prstGeom>
          <a:noFill/>
        </p:spPr>
      </p:pic>
      <p:pic>
        <p:nvPicPr>
          <p:cNvPr id="32" name="Picture 1" descr="C:\Users\Administrator\AppData\Roaming\Tencent\Users\271766067\QQ\WinTemp\RichOle\W4D0G_VAFK~E9MZHYVC9N~3.png"/>
          <p:cNvPicPr>
            <a:picLocks noChangeAspect="1" noChangeArrowheads="1"/>
          </p:cNvPicPr>
          <p:nvPr/>
        </p:nvPicPr>
        <p:blipFill>
          <a:blip r:embed="rId2" cstate="print"/>
          <a:srcRect l="75337" b="2839"/>
          <a:stretch>
            <a:fillRect/>
          </a:stretch>
        </p:blipFill>
        <p:spPr bwMode="auto">
          <a:xfrm>
            <a:off x="571472" y="2421390"/>
            <a:ext cx="3643338" cy="2655787"/>
          </a:xfrm>
          <a:prstGeom prst="round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21" grpId="0"/>
      <p:bldP spid="21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估计下面这片树叶的面积。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64545" name="Picture 1" descr="C:\Users\Administrator\AppData\Roaming\Tencent\Users\271766067\QQ\WinTemp\RichOle\[)OV_J](66ZRS{_6(]XY_CG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935801"/>
            <a:ext cx="4357718" cy="3400787"/>
          </a:xfrm>
          <a:prstGeom prst="rect">
            <a:avLst/>
          </a:prstGeom>
          <a:noFill/>
        </p:spPr>
      </p:pic>
      <p:sp>
        <p:nvSpPr>
          <p:cNvPr id="5" name="云形标注 4"/>
          <p:cNvSpPr/>
          <p:nvPr/>
        </p:nvSpPr>
        <p:spPr>
          <a:xfrm>
            <a:off x="5572132" y="2500306"/>
            <a:ext cx="2071702" cy="1285884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cm²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每一组中两个图形的周长相等吗？面积呢？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2976" y="2028646"/>
            <a:ext cx="2719405" cy="2542053"/>
            <a:chOff x="1066777" y="2285992"/>
            <a:chExt cx="2190750" cy="2047875"/>
          </a:xfrm>
        </p:grpSpPr>
        <p:pic>
          <p:nvPicPr>
            <p:cNvPr id="366593" name="Picture 1" descr="C:\Users\Administrator\AppData\Roaming\Tencent\Users\271766067\QQ\WinTemp\RichOle\RMGYV)PG07GW{Q(U{GVL38R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85852" y="2285992"/>
              <a:ext cx="1971675" cy="2019300"/>
            </a:xfrm>
            <a:prstGeom prst="rect">
              <a:avLst/>
            </a:prstGeom>
            <a:noFill/>
          </p:spPr>
        </p:pic>
        <p:pic>
          <p:nvPicPr>
            <p:cNvPr id="366594" name="Picture 2" descr="C:\Users\Administrator\AppData\Roaming\Tencent\Users\271766067\QQ\WinTemp\RichOle\$BIV6])UBV[W[TV0~5`2A9Y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66777" y="2285992"/>
              <a:ext cx="219075" cy="2047875"/>
            </a:xfrm>
            <a:prstGeom prst="rect">
              <a:avLst/>
            </a:prstGeom>
            <a:noFill/>
          </p:spPr>
        </p:pic>
      </p:grpSp>
      <p:pic>
        <p:nvPicPr>
          <p:cNvPr id="366595" name="Picture 3" descr="C:\Users\Administrator\AppData\Roaming\Tencent\Users\271766067\QQ\WinTemp\RichOle\)V7(NHR6~_`UEC[JBNV)AJ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000240"/>
            <a:ext cx="3071834" cy="260017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857224" y="4857760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第一组中两个图形的面积相等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周长不相等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第二组中两个图形的周长相等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面积不相等。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在方格纸上画出与给定的平行四边形面积相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等的图形，你能画几个？你发现了什么？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67617" name="Picture 1" descr="C:\Users\Administrator\AppData\Roaming\Tencent\Users\271766067\QQ\WinTemp\RichOle\ZMJ{1B)[2D8W][]MX[ATZ(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71744"/>
            <a:ext cx="8001000" cy="2505075"/>
          </a:xfrm>
          <a:prstGeom prst="rect">
            <a:avLst/>
          </a:prstGeom>
          <a:noFill/>
        </p:spPr>
      </p:pic>
      <p:sp>
        <p:nvSpPr>
          <p:cNvPr id="5" name="平行四边形 4"/>
          <p:cNvSpPr/>
          <p:nvPr/>
        </p:nvSpPr>
        <p:spPr>
          <a:xfrm>
            <a:off x="1142976" y="2928934"/>
            <a:ext cx="3286148" cy="285752"/>
          </a:xfrm>
          <a:prstGeom prst="parallelogram">
            <a:avLst>
              <a:gd name="adj" fmla="val 96111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3857620" y="3500438"/>
            <a:ext cx="1500198" cy="1214446"/>
          </a:xfrm>
          <a:prstGeom prst="rtTriangl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>
            <a:off x="6072198" y="3833285"/>
            <a:ext cx="1785950" cy="595847"/>
          </a:xfrm>
          <a:prstGeom prst="trapezoid">
            <a:avLst>
              <a:gd name="adj" fmla="val 45559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034" y="5214950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这样的图形可以是平行四边形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也可以是三角形或梯形。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7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一个平行四边形和一个三角形等底等高。已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知平行四边形的面积是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cm²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，三角形的面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积是多少？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3240" y="3429000"/>
            <a:ext cx="26885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30÷2=15(cm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480" y="4643446"/>
            <a:ext cx="5392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答：三角形的面积是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在长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12.4cm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、宽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7.2cm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的长方形纸中，剪半径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的圆，能剪多少个？画一画，剪一剪。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4414" y="2357430"/>
            <a:ext cx="6072230" cy="2759594"/>
            <a:chOff x="1214414" y="2500306"/>
            <a:chExt cx="6072230" cy="2759594"/>
          </a:xfrm>
        </p:grpSpPr>
        <p:pic>
          <p:nvPicPr>
            <p:cNvPr id="368642" name="Picture 2" descr="C:\Users\Administrator\Desktop\2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86050" y="2500306"/>
              <a:ext cx="3857652" cy="2759594"/>
            </a:xfrm>
            <a:prstGeom prst="rect">
              <a:avLst/>
            </a:prstGeom>
            <a:noFill/>
          </p:spPr>
        </p:pic>
        <p:sp>
          <p:nvSpPr>
            <p:cNvPr id="6" name="圆角矩形标注 5"/>
            <p:cNvSpPr/>
            <p:nvPr/>
          </p:nvSpPr>
          <p:spPr>
            <a:xfrm>
              <a:off x="1214414" y="4071942"/>
              <a:ext cx="2286016" cy="500066"/>
            </a:xfrm>
            <a:prstGeom prst="wedgeRoundRectCallout">
              <a:avLst>
                <a:gd name="adj1" fmla="val 43435"/>
                <a:gd name="adj2" fmla="val -97330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只能画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18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个。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5357818" y="3929066"/>
              <a:ext cx="1928826" cy="500066"/>
            </a:xfrm>
            <a:prstGeom prst="wedgeRoundRectCallout">
              <a:avLst>
                <a:gd name="adj1" fmla="val -34698"/>
                <a:gd name="adj2" fmla="val -107488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能画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28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个。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071802" y="5357826"/>
            <a:ext cx="30315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答：能剪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你能画一条直线把下面的每个图形分成面积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相等的两部分吗？每个图形你能找出多少种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画法？你能发现什么？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1472" y="3214686"/>
            <a:ext cx="7715304" cy="1357322"/>
            <a:chOff x="571472" y="3214686"/>
            <a:chExt cx="7715304" cy="1357322"/>
          </a:xfrm>
        </p:grpSpPr>
        <p:sp>
          <p:nvSpPr>
            <p:cNvPr id="4" name="平行四边形 3"/>
            <p:cNvSpPr/>
            <p:nvPr/>
          </p:nvSpPr>
          <p:spPr>
            <a:xfrm>
              <a:off x="571472" y="3643314"/>
              <a:ext cx="2214578" cy="857256"/>
            </a:xfrm>
            <a:prstGeom prst="parallelogram">
              <a:avLst>
                <a:gd name="adj" fmla="val 5782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000364" y="3643314"/>
              <a:ext cx="1785950" cy="857256"/>
            </a:xfrm>
            <a:prstGeom prst="rect">
              <a:avLst/>
            </a:prstGeom>
            <a:solidFill>
              <a:srgbClr val="FF33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072066" y="3286124"/>
              <a:ext cx="1285884" cy="12858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929454" y="3214686"/>
              <a:ext cx="1357322" cy="1357322"/>
            </a:xfrm>
            <a:prstGeom prst="ellipse">
              <a:avLst/>
            </a:prstGeom>
            <a:solidFill>
              <a:srgbClr val="FF33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785786" y="3441607"/>
            <a:ext cx="1785950" cy="126067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86050" y="3536157"/>
            <a:ext cx="2214578" cy="110728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4857752" y="3071810"/>
            <a:ext cx="1785950" cy="17859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 flipH="1">
            <a:off x="6572264" y="2857496"/>
            <a:ext cx="1785950" cy="17859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28662" y="514351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很多种画法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每个图形都有无数种画法。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下面这些图形分别是从哪个方向看到的？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70689" name="Picture 1" descr="C:\Users\Administrator\AppData\Roaming\Tencent\Users\271766067\QQ\WinTemp\RichOle\A~81QLEKCL~B6`OBN@WR__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000240"/>
            <a:ext cx="3214710" cy="1224651"/>
          </a:xfrm>
          <a:prstGeom prst="rect">
            <a:avLst/>
          </a:prstGeom>
          <a:noFill/>
        </p:spPr>
      </p:pic>
      <p:pic>
        <p:nvPicPr>
          <p:cNvPr id="370691" name="Picture 3" descr="C:\Users\Administrator\AppData\Roaming\Tencent\Users\271766067\QQ\WinTemp\RichOle\BL@[SY6K1%%NADUL1T8LK(J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876"/>
            <a:ext cx="1143000" cy="1295400"/>
          </a:xfrm>
          <a:prstGeom prst="rect">
            <a:avLst/>
          </a:prstGeom>
          <a:noFill/>
        </p:spPr>
      </p:pic>
      <p:pic>
        <p:nvPicPr>
          <p:cNvPr id="370692" name="Picture 4" descr="C:\Users\Administrator\AppData\Roaming\Tencent\Users\271766067\QQ\WinTemp\RichOle\6~HQ3W[N5RWWO]WNM%(%$Z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714752"/>
            <a:ext cx="3268156" cy="1143008"/>
          </a:xfrm>
          <a:prstGeom prst="rect">
            <a:avLst/>
          </a:prstGeom>
          <a:noFill/>
        </p:spPr>
      </p:pic>
      <p:pic>
        <p:nvPicPr>
          <p:cNvPr id="370693" name="Picture 5" descr="C:\Users\Administrator\AppData\Roaming\Tencent\Users\271766067\QQ\WinTemp\RichOle\80FEWHN{Z~AUIQE_C$1K5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714752"/>
            <a:ext cx="3286148" cy="1132274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357158" y="4857760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左图是从左面看到的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中间图是从上面看到的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右图是从正面看到的。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7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70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52583"/>
            <a:ext cx="85725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把下面这个展开图折成一个长方体。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72737" name="Picture 1" descr="C:\Users\Administrator\AppData\Roaming\Tencent\Users\271766067\QQ\WinTemp\RichOle\G6J}J}1[L@T1}V4ZPC[RS7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000240"/>
            <a:ext cx="3000396" cy="214672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71802" y="2071678"/>
            <a:ext cx="56435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面在底部，那么哪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一面在上面？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6380" y="3143248"/>
            <a:ext cx="15001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F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071942"/>
            <a:ext cx="85011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F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面在前面，从左面看是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面，那么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哪一面在上面？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3174" y="5214950"/>
            <a:ext cx="3357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E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2844" y="642918"/>
            <a:ext cx="892975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周长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封闭图形一周的长度就是这个图形的周长。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物体表面或封闭图形的大小叫做它的面积。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2169375"/>
            <a:ext cx="207170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计算公式：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3143248"/>
            <a:ext cx="4613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=2(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3504" y="3143248"/>
            <a:ext cx="38459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S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20" y="4071942"/>
            <a:ext cx="3716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平行四边形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ah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3372" y="5000636"/>
            <a:ext cx="5043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⑥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πr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πd</a:t>
            </a:r>
            <a:r>
              <a:rPr lang="en-US" altLang="zh-CN" sz="3200" dirty="0" err="1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πr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43504" y="3857625"/>
            <a:ext cx="3717684" cy="992188"/>
            <a:chOff x="5143504" y="3857625"/>
            <a:chExt cx="3717684" cy="992188"/>
          </a:xfrm>
        </p:grpSpPr>
        <p:sp>
          <p:nvSpPr>
            <p:cNvPr id="14" name="矩形 13"/>
            <p:cNvSpPr/>
            <p:nvPr/>
          </p:nvSpPr>
          <p:spPr>
            <a:xfrm>
              <a:off x="5143504" y="4071942"/>
              <a:ext cx="37176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④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梯形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S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en-US" altLang="zh-CN" sz="3200" b="0" i="1" dirty="0" err="1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a</a:t>
              </a:r>
              <a:r>
                <a:rPr lang="en-US" altLang="zh-CN" sz="3200" dirty="0" err="1" smtClean="0">
                  <a:latin typeface="华文楷体" pitchFamily="2" charset="-122"/>
                  <a:ea typeface="华文楷体" pitchFamily="2" charset="-122"/>
                </a:rPr>
                <a:t>+</a:t>
              </a:r>
              <a:r>
                <a:rPr lang="en-US" altLang="zh-CN" sz="3200" b="0" i="1" dirty="0" err="1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b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h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;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325636" name="Object 4"/>
            <p:cNvGraphicFramePr>
              <a:graphicFrameLocks noChangeAspect="1"/>
            </p:cNvGraphicFramePr>
            <p:nvPr/>
          </p:nvGraphicFramePr>
          <p:xfrm>
            <a:off x="7085034" y="3857625"/>
            <a:ext cx="487362" cy="992188"/>
          </p:xfrm>
          <a:graphic>
            <a:graphicData uri="http://schemas.openxmlformats.org/presentationml/2006/ole">
              <p:oleObj spid="_x0000_s325636" name="Equation" r:id="rId3" imgW="152280" imgH="393480" progId="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285720" y="4786313"/>
            <a:ext cx="3510898" cy="992187"/>
            <a:chOff x="285720" y="4786313"/>
            <a:chExt cx="3510898" cy="992187"/>
          </a:xfrm>
        </p:grpSpPr>
        <p:sp>
          <p:nvSpPr>
            <p:cNvPr id="15" name="矩形 14"/>
            <p:cNvSpPr/>
            <p:nvPr/>
          </p:nvSpPr>
          <p:spPr>
            <a:xfrm>
              <a:off x="285720" y="5000636"/>
              <a:ext cx="351089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⑤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三角形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S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ah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;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325637" name="Object 5"/>
            <p:cNvGraphicFramePr>
              <a:graphicFrameLocks noChangeAspect="1"/>
            </p:cNvGraphicFramePr>
            <p:nvPr/>
          </p:nvGraphicFramePr>
          <p:xfrm>
            <a:off x="2590800" y="4786313"/>
            <a:ext cx="487363" cy="992187"/>
          </p:xfrm>
          <a:graphic>
            <a:graphicData uri="http://schemas.openxmlformats.org/presentationml/2006/ole">
              <p:oleObj spid="_x0000_s325637" name="Equation" r:id="rId4" imgW="152280" imgH="39348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714620"/>
            <a:ext cx="8501122" cy="132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）如果要求这个长方体的表面积和体积，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至少要量出哪些边的长度？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1" descr="C:\Users\Administrator\AppData\Roaming\Tencent\Users\271766067\QQ\WinTemp\RichOle\G6J}J}1[L@T1}V4ZPC[RS7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642918"/>
            <a:ext cx="3000396" cy="2146727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571472" y="421481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只要量出三条不同长度的边的长度就可以。如量出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,C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的宽。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252583"/>
            <a:ext cx="878687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把一个棱长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的正方体切成棱长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的小正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方体，可以得到多少个小正方体？它们的表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面积之和比原来大正方体的表面积增加了多少？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4480" y="3013502"/>
            <a:ext cx="62865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6×6×6÷(2×2×2)=27(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2×2×6×27-6×6×6=432(cm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142976" y="5072074"/>
            <a:ext cx="5857916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答：可以得到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个小正方体，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表面积增加了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432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252583"/>
            <a:ext cx="878687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把一块棱长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的正方体铁块熔铸成一个底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面直径是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20cm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的圆锥形铁块。这个圆锥形铁块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的高约是多少？（得数保留整厘米。）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3643314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10×10×10×3÷[3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14×(20÷2)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10(cm)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224" y="500063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答：这个圆锥形铁块的高约是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252583"/>
            <a:ext cx="878687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在仓库里有一堆存放货物的正方体纸箱，从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三个不同方位看到的形状图如下。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571604" y="2571744"/>
            <a:ext cx="6143668" cy="2214578"/>
            <a:chOff x="1000100" y="2643182"/>
            <a:chExt cx="6500858" cy="2683528"/>
          </a:xfrm>
        </p:grpSpPr>
        <p:grpSp>
          <p:nvGrpSpPr>
            <p:cNvPr id="53" name="组合 52"/>
            <p:cNvGrpSpPr/>
            <p:nvPr/>
          </p:nvGrpSpPr>
          <p:grpSpPr>
            <a:xfrm>
              <a:off x="3548056" y="2643182"/>
              <a:ext cx="1119195" cy="1928826"/>
              <a:chOff x="3000364" y="2643182"/>
              <a:chExt cx="1119195" cy="1928826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3548055" y="3286124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000364" y="3929066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3000364" y="4572008"/>
                <a:ext cx="107157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2678893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5400000">
                <a:off x="3226583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5400000">
                <a:off x="3774273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3548055" y="3929066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>
                <a:off x="3226583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3774273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5400000">
                <a:off x="3226584" y="2964653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5400000">
                <a:off x="3774276" y="2964653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571868" y="2643182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3000364" y="3286124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5400000">
                <a:off x="2678893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>
              <a:off x="1047726" y="2643182"/>
              <a:ext cx="1095383" cy="1928826"/>
              <a:chOff x="785786" y="2643182"/>
              <a:chExt cx="1095383" cy="1928826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333477" y="3286124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785786" y="3929066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464315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1012005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1559695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333477" y="3929066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1012005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5400000">
                <a:off x="1559695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1012006" y="2964653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5400000">
                <a:off x="1559698" y="2964653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785786" y="2643182"/>
                <a:ext cx="107157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85786" y="3286124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142844" y="3286124"/>
                <a:ext cx="128588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785786" y="4572008"/>
                <a:ext cx="107157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6143636" y="3286124"/>
              <a:ext cx="1095382" cy="1285884"/>
              <a:chOff x="5334006" y="3286124"/>
              <a:chExt cx="1095382" cy="1285884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5881697" y="3286124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5334006" y="3929066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5334006" y="4572008"/>
                <a:ext cx="107157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5400000">
                <a:off x="5012535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5400000">
                <a:off x="5560225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5400000">
                <a:off x="6107915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5881697" y="3929066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5400000">
                <a:off x="5560225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5400000">
                <a:off x="6107915" y="4250537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5334006" y="3286124"/>
                <a:ext cx="54769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5400000">
                <a:off x="5012535" y="3607595"/>
                <a:ext cx="6429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矩形 69"/>
            <p:cNvSpPr/>
            <p:nvPr/>
          </p:nvSpPr>
          <p:spPr>
            <a:xfrm>
              <a:off x="1000100" y="4643446"/>
              <a:ext cx="1357354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宋体" pitchFamily="2" charset="-122"/>
                </a:rPr>
                <a:t>正面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500430" y="4643446"/>
              <a:ext cx="1357354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宋体" pitchFamily="2" charset="-122"/>
                </a:rPr>
                <a:t>左面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143604" y="4572008"/>
              <a:ext cx="1357354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宋体" pitchFamily="2" charset="-122"/>
                </a:rPr>
                <a:t>上面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642910" y="4857760"/>
            <a:ext cx="878687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这堆货物可能有多少箱？用学具摆一摆。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142976" y="5572140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答：这堆货物可能有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箱。（答案不唯一）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4" grpId="0"/>
      <p:bldP spid="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252583"/>
            <a:ext cx="642942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这只工具箱的下半部是棱长为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20cm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的正方体，上半部是圆柱的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一半。算出它的表面积和体积。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73761" name="Picture 1" descr="C:\Users\Administrator\AppData\Roaming\Tencent\Users\271766067\QQ\WinTemp\RichOle\G3K74[J5YL9FJG4RTV5B{YT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1071546"/>
            <a:ext cx="1733550" cy="2009775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85720" y="3070428"/>
            <a:ext cx="8715436" cy="193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20×20×5+3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14×10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14×20×20÷2=2942(cm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20×20×20+3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14×10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×20÷2=11140(cm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5357826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答：它的表面积是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2942cm²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，体积是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11140cm³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252583"/>
            <a:ext cx="878687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15.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右图是由棱长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的正方体搭成的，所有表面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涂成了绿色。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667808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78881" name="Picture 1" descr="C:\Users\Administrator\AppData\Roaming\Tencent\Users\271766067\QQ\WinTemp\RichOle\AM{AB$XBXRB4Q8WU7_}8W_N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143116"/>
            <a:ext cx="3133725" cy="2428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429745"/>
            <a:ext cx="5643570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）一共有多少个正方体？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它的体积是多少？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4414" y="3857628"/>
            <a:ext cx="42787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5×5×5×10=1250(cm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5630307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答：一共有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个正方体，体积是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1250cm³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14356"/>
            <a:ext cx="8501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）只有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个面涂色的正方体有多少个？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3174" y="1500174"/>
            <a:ext cx="2223686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2" y="2596905"/>
            <a:ext cx="8501090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）只有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个面涂色的正方体有多少个？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43142" y="3382723"/>
            <a:ext cx="2223686" cy="76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2" y="4382855"/>
            <a:ext cx="8501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）只有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个面涂色的正方体有多少个？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3142" y="5168673"/>
            <a:ext cx="22236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44" y="1966980"/>
            <a:ext cx="5643602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16.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一个正方形的内部有一个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四分之一圆（涂色部分）。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已知正方形的面积是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10cm²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涂色部分的面积是多少？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-71470" y="986837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65569" name="Picture 1" descr="C:\Users\Administrator\AppData\Roaming\Tencent\Users\271766067\QQ\WinTemp\RichOle\G]4IX`5@2[WI4`6(6MMQPW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071695"/>
            <a:ext cx="2390775" cy="2428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65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857224" y="928670"/>
            <a:ext cx="7072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设正方形边长为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cm,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圆半径为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571604" y="1785926"/>
          <a:ext cx="1597016" cy="515316"/>
        </p:xfrm>
        <a:graphic>
          <a:graphicData uri="http://schemas.openxmlformats.org/presentationml/2006/ole">
            <p:oleObj spid="_x0000_s380930" name="Equation" r:id="rId4" imgW="355320" imgH="139680" progId="">
              <p:embed/>
            </p:oleObj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714744" y="1571612"/>
          <a:ext cx="3422650" cy="750888"/>
        </p:xfrm>
        <a:graphic>
          <a:graphicData uri="http://schemas.openxmlformats.org/presentationml/2006/ole">
            <p:oleObj spid="_x0000_s380931" name="Equation" r:id="rId5" imgW="761760" imgH="203040" progId="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1357290" y="2714620"/>
          <a:ext cx="6553205" cy="1137691"/>
        </p:xfrm>
        <a:graphic>
          <a:graphicData uri="http://schemas.openxmlformats.org/presentationml/2006/ole">
            <p:oleObj spid="_x0000_s380932" name="Equation" r:id="rId6" imgW="1866600" imgH="393480" progId="">
              <p:embed/>
            </p:oleObj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785786" y="4214818"/>
          <a:ext cx="7489825" cy="1138238"/>
        </p:xfrm>
        <a:graphic>
          <a:graphicData uri="http://schemas.openxmlformats.org/presentationml/2006/ole">
            <p:oleObj spid="_x0000_s380933" name="Equation" r:id="rId7" imgW="213336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10555" y="1344027"/>
            <a:ext cx="183255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2263684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长方体有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相对面的面积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相对的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棱长也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。从上下、左右、前后看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一般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是长方形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有时会看到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66927" y="246472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相等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31923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相等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6314" y="390675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12" grpId="0"/>
      <p:bldP spid="13" grpId="0"/>
      <p:bldP spid="11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844" y="714356"/>
            <a:ext cx="207170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推导方法：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9" y="1714488"/>
            <a:ext cx="857256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长方形、正方形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分成面积为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个单位的若干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个小正方形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644191"/>
            <a:ext cx="857256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平行四边形、梯形、三角形、圆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通过割补法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变成长方形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再计算面积。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7158" y="1357298"/>
            <a:ext cx="8572560" cy="291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正方体有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每个面的面积都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的正方形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从上下、左右、前后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都会看到一个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9520" y="17144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相等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290" y="271462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完全相同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00496" y="364331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4612" y="171448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1" grpId="0"/>
      <p:bldP spid="15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10555" y="642918"/>
            <a:ext cx="183255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二、判断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214422"/>
            <a:ext cx="807249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圆柱沿侧面展开后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可能是长方形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也可能是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8992" y="214311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58" y="2857496"/>
            <a:ext cx="807249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长方体、正方体、圆柱和圆锥的体积都可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以用底面积乘高来计算。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3636" y="378619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7158" y="4500570"/>
            <a:ext cx="807249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求圆柱形容器的容积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就是求圆柱形容器的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体积。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00298" y="54292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10" grpId="0"/>
      <p:bldP spid="15" grpId="0" autoUpdateAnimBg="0"/>
      <p:bldP spid="16" grpId="0"/>
      <p:bldP spid="17" grpId="0" autoUpdateAnimBg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27211" y="772523"/>
            <a:ext cx="9245449" cy="12818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三、求下列图形的表面积与体积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圆锥只求体积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π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取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14)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2181277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4414" y="2285992"/>
            <a:ext cx="3357586" cy="1969148"/>
            <a:chOff x="1214414" y="2285992"/>
            <a:chExt cx="3357586" cy="1969148"/>
          </a:xfrm>
        </p:grpSpPr>
        <p:pic>
          <p:nvPicPr>
            <p:cNvPr id="4" name="r100.jpg" descr="id:2147507485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285992"/>
              <a:ext cx="3237163" cy="1826556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428960" y="2388546"/>
              <a:ext cx="114304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3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143240" y="3143248"/>
              <a:ext cx="114304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5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00166" y="3571876"/>
              <a:ext cx="114304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6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28596" y="4168541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表面积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6×5+6×3+5×3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×2=126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cm²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5143512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体积：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6×5×3=90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cm³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928670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3980486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表面积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5×5×6=150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cm²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4" y="4955457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体积：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5×5×5=125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cm³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85984" y="1000108"/>
            <a:ext cx="2749134" cy="2778669"/>
            <a:chOff x="4180320" y="1190719"/>
            <a:chExt cx="2749134" cy="2778669"/>
          </a:xfrm>
        </p:grpSpPr>
        <p:sp>
          <p:nvSpPr>
            <p:cNvPr id="6" name="矩形 5"/>
            <p:cNvSpPr/>
            <p:nvPr/>
          </p:nvSpPr>
          <p:spPr>
            <a:xfrm>
              <a:off x="4857720" y="3286124"/>
              <a:ext cx="114304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5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  <p:pic>
          <p:nvPicPr>
            <p:cNvPr id="10" name="r100b.jpg" descr="id:2147507492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0320" y="1190719"/>
              <a:ext cx="2749134" cy="261016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928670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3172" y="1134772"/>
            <a:ext cx="2928958" cy="2576245"/>
            <a:chOff x="2714612" y="1280414"/>
            <a:chExt cx="2312336" cy="2033878"/>
          </a:xfrm>
        </p:grpSpPr>
        <p:pic>
          <p:nvPicPr>
            <p:cNvPr id="3" name="r100c.jpg" descr="id:2147507499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12" y="1357298"/>
              <a:ext cx="2071451" cy="1956994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883908" y="2069992"/>
              <a:ext cx="114304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6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357522" y="1280414"/>
              <a:ext cx="114304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4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85720" y="3980486"/>
            <a:ext cx="8715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表面积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3.14×4×2×6+3.14×4²×2=251.2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cm²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4955457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体积：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3.14×4²×6=301.44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cm³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928670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5984" y="1214422"/>
            <a:ext cx="3045337" cy="2722856"/>
            <a:chOff x="2285984" y="1214422"/>
            <a:chExt cx="3045337" cy="2722856"/>
          </a:xfrm>
        </p:grpSpPr>
        <p:pic>
          <p:nvPicPr>
            <p:cNvPr id="3" name="r100d.jpg" descr="id:2147507506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85984" y="1214422"/>
              <a:ext cx="3045337" cy="2469098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267025" y="3071810"/>
              <a:ext cx="1447851" cy="8654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4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571868" y="1959918"/>
              <a:ext cx="144785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宋体" pitchFamily="2" charset="-122"/>
                </a:rPr>
                <a:t>6 cm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71440" y="4214818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体积：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3.14×4²×6÷3=100.48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cm³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27211" y="772523"/>
            <a:ext cx="9245449" cy="6417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四、解决问题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428736"/>
            <a:ext cx="8429684" cy="1967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一根长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米的圆柱形钢材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将它沿着平行于圆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面的截面锯开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表面积增加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这根钢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材的体积是多少立方厘米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7290" y="3500438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3÷2×500=750(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立方厘米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答：这根钢材的体积是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立方厘米。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8429684" cy="260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一间教室长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给这间教室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刮大白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扣除门窗的面积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如果每平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方米手工费是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这间教室刮大白需付手工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费多少元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7224" y="3915795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(9×7+9×5×2+7×5×2-2)×1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5=331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5000636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答：这间教室刮大白需付手工费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331.5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8429684" cy="260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一个圆柱形无盖铁皮水桶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底面直径是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做这个水桶至少需用铁皮多少平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得数保留整百平方厘米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这个水桶的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体积是多少立方厘米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得数保留整数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)?(π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3714752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14×32×65+3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14×(32÷2)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=7335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7400(cm²)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5344555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答：需用铁皮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7400cm²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，体积是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52250cm³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9558" y="4487299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14×(32÷2)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×65=52249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52250(cm³)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85720" y="857232"/>
            <a:ext cx="8429684" cy="1967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一个近似圆锥形的小麦堆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测得底面周长是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每立方米小麦约重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750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这堆小麦约重多少千克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?(π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381954" name="Object 2"/>
          <p:cNvGraphicFramePr>
            <a:graphicFrameLocks noChangeAspect="1"/>
          </p:cNvGraphicFramePr>
          <p:nvPr/>
        </p:nvGraphicFramePr>
        <p:xfrm>
          <a:off x="142844" y="3214686"/>
          <a:ext cx="9001156" cy="995041"/>
        </p:xfrm>
        <a:graphic>
          <a:graphicData uri="http://schemas.openxmlformats.org/presentationml/2006/ole">
            <p:oleObj spid="_x0000_s381954" name="Equation" r:id="rId4" imgW="2933640" imgH="393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642910" y="4572008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答：这堆小麦约重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942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千克。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1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857356" y="857232"/>
            <a:ext cx="41434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页例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21537" name="Picture 1" descr="C:\Users\Administrator\AppData\Roaming\Tencent\Users\271766067\QQ\WinTemp\RichOle\7ZIOE{QZ0F6TC[%~U7[DTW1.png"/>
          <p:cNvPicPr>
            <a:picLocks noChangeAspect="1" noChangeArrowheads="1"/>
          </p:cNvPicPr>
          <p:nvPr/>
        </p:nvPicPr>
        <p:blipFill>
          <a:blip r:embed="rId3" cstate="print"/>
          <a:srcRect l="1852" t="5142" r="10185" b="-1123"/>
          <a:stretch>
            <a:fillRect/>
          </a:stretch>
        </p:blipFill>
        <p:spPr bwMode="auto">
          <a:xfrm>
            <a:off x="357158" y="1571612"/>
            <a:ext cx="8072494" cy="4572032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1126901" y="3558605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2(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290" y="414338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3504" y="1428736"/>
            <a:ext cx="5822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4942" y="2058407"/>
            <a:ext cx="518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651" y="377291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ah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78714" y="3000372"/>
            <a:ext cx="1107996" cy="785818"/>
            <a:chOff x="285720" y="4929198"/>
            <a:chExt cx="1107996" cy="785818"/>
          </a:xfrm>
        </p:grpSpPr>
        <p:sp>
          <p:nvSpPr>
            <p:cNvPr id="16" name="矩形 15"/>
            <p:cNvSpPr/>
            <p:nvPr/>
          </p:nvSpPr>
          <p:spPr>
            <a:xfrm>
              <a:off x="285720" y="5000636"/>
              <a:ext cx="110799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ah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17" name="Object 5"/>
            <p:cNvGraphicFramePr>
              <a:graphicFrameLocks noChangeAspect="1"/>
            </p:cNvGraphicFramePr>
            <p:nvPr/>
          </p:nvGraphicFramePr>
          <p:xfrm>
            <a:off x="441300" y="4929198"/>
            <a:ext cx="385994" cy="785818"/>
          </p:xfrm>
          <a:graphic>
            <a:graphicData uri="http://schemas.openxmlformats.org/presentationml/2006/ole">
              <p:oleObj spid="_x0000_s321538" name="Equation" r:id="rId4" imgW="152280" imgH="393480" progId="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6871751" y="4857760"/>
            <a:ext cx="1557901" cy="785818"/>
            <a:chOff x="4900387" y="4000504"/>
            <a:chExt cx="1557901" cy="785818"/>
          </a:xfrm>
        </p:grpSpPr>
        <p:sp>
          <p:nvSpPr>
            <p:cNvPr id="19" name="矩形 18"/>
            <p:cNvSpPr/>
            <p:nvPr/>
          </p:nvSpPr>
          <p:spPr>
            <a:xfrm>
              <a:off x="5143504" y="4071942"/>
              <a:ext cx="13147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en-US" altLang="zh-CN" sz="3200" b="0" i="1" dirty="0" err="1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a</a:t>
              </a:r>
              <a:r>
                <a:rPr lang="en-US" altLang="zh-CN" sz="3200" dirty="0" err="1" smtClean="0">
                  <a:latin typeface="华文楷体" pitchFamily="2" charset="-122"/>
                  <a:ea typeface="华文楷体" pitchFamily="2" charset="-122"/>
                </a:rPr>
                <a:t>+</a:t>
              </a:r>
              <a:r>
                <a:rPr lang="en-US" altLang="zh-CN" sz="3200" b="0" i="1" dirty="0" err="1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b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h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20" name="Object 4"/>
            <p:cNvGraphicFramePr>
              <a:graphicFrameLocks noChangeAspect="1"/>
            </p:cNvGraphicFramePr>
            <p:nvPr/>
          </p:nvGraphicFramePr>
          <p:xfrm>
            <a:off x="4900387" y="4000504"/>
            <a:ext cx="385993" cy="785818"/>
          </p:xfrm>
          <a:graphic>
            <a:graphicData uri="http://schemas.openxmlformats.org/presentationml/2006/ole">
              <p:oleObj spid="_x0000_s321539" name="Equation" r:id="rId5" imgW="152280" imgH="393480" progId="">
                <p:embed/>
              </p:oleObj>
            </a:graphicData>
          </a:graphic>
        </p:graphicFrame>
      </p:grpSp>
      <p:sp>
        <p:nvSpPr>
          <p:cNvPr id="21" name="矩形 20"/>
          <p:cNvSpPr/>
          <p:nvPr/>
        </p:nvSpPr>
        <p:spPr>
          <a:xfrm>
            <a:off x="4857752" y="4987365"/>
            <a:ext cx="1563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3200" b="0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08055" y="5558869"/>
            <a:ext cx="678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8" grpId="0"/>
      <p:bldP spid="10" grpId="0"/>
      <p:bldP spid="11" grpId="0"/>
      <p:bldP spid="12" grpId="0"/>
      <p:bldP spid="13" grpId="0"/>
      <p:bldP spid="14" grpId="0"/>
      <p:bldP spid="21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857356" y="857232"/>
            <a:ext cx="41434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页例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80" y="1714488"/>
            <a:ext cx="8501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先独立思考下面的问题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再在小组内交流。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57224" y="2857496"/>
            <a:ext cx="7256771" cy="1942097"/>
            <a:chOff x="857224" y="2857496"/>
            <a:chExt cx="7256771" cy="1942097"/>
          </a:xfrm>
        </p:grpSpPr>
        <p:pic>
          <p:nvPicPr>
            <p:cNvPr id="8" name="sy128.jpg" descr="id:2147507436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24" y="2857496"/>
              <a:ext cx="7256771" cy="1937194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5500694" y="4214818"/>
              <a:ext cx="4812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0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zh-CN" altLang="en-US" sz="32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072330" y="4214818"/>
              <a:ext cx="4812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0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zh-CN" altLang="en-US" sz="32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85794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上面这些立体图形各有什么特点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5918" y="1285860"/>
            <a:ext cx="821537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都是立体图形。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2214554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长方体与正方体有什么相同点和不同点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2841393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相同点是都有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,12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条棱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个顶点。不同点是正方体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个面相同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都是正方形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面积相等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棱长都相等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而长方体的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个面可能都是长方形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也可能有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个相对的面是正方形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面积不全相等。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939165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圆柱与圆锥可以各由什么平面图形旋转而成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796421"/>
            <a:ext cx="821537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圆柱可以由长方形或正方形旋转而成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圆锥可以由直角三角形旋转而成。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3582371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圆柱与圆锥之间有什么关系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4439627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圆柱体积是与它等底等高的圆锥体积的三倍。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06" y="928670"/>
            <a:ext cx="6000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长方体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zh-CN" altLang="zh-CN" sz="3200" baseline="-25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侧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=2(</a:t>
            </a:r>
            <a:r>
              <a:rPr lang="en-US" altLang="zh-CN" sz="3200" b="0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200" b="0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endParaRPr lang="zh-CN" altLang="zh-CN" sz="3200" b="0" i="1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zh-CN" altLang="zh-CN" sz="3200" baseline="-25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en-US" altLang="zh-CN" sz="3200" b="0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</a:t>
            </a:r>
            <a:r>
              <a:rPr lang="en-US" altLang="zh-CN" sz="32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200" b="0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ah</a:t>
            </a:r>
            <a:r>
              <a:rPr lang="en-US" altLang="zh-CN" sz="32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200" b="0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bh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)×2</a:t>
            </a:r>
            <a:endParaRPr lang="zh-CN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zh-CN" altLang="en-US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abh</a:t>
            </a:r>
            <a:endParaRPr lang="zh-CN" altLang="zh-CN" sz="3200" b="0" i="1" dirty="0" smtClean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86380" y="928670"/>
            <a:ext cx="6000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正方体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zh-CN" altLang="zh-CN" sz="3200" baseline="-25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侧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=4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zh-CN" altLang="zh-CN" sz="3200" baseline="-25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=6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zh-CN" altLang="en-US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zh-CN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44" y="357187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zh-CN" altLang="zh-CN" sz="3200" baseline="-25000" dirty="0" smtClean="0">
                <a:latin typeface="华文楷体" pitchFamily="2" charset="-122"/>
                <a:ea typeface="华文楷体" pitchFamily="2" charset="-122"/>
              </a:rPr>
              <a:t>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Ch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</a:t>
            </a:r>
            <a:r>
              <a:rPr lang="en-US" altLang="zh-CN" sz="3200" b="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rh</a:t>
            </a:r>
            <a:endParaRPr lang="zh-CN" altLang="zh-CN" sz="3200" b="0" i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zh-CN" altLang="zh-CN" sz="3200" baseline="-25000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</a:t>
            </a:r>
            <a:r>
              <a:rPr lang="en-US" altLang="zh-CN" sz="3200" b="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rh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</a:t>
            </a:r>
            <a:r>
              <a:rPr lang="en-US" altLang="zh-CN" sz="3200" b="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π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endParaRPr lang="zh-CN" altLang="zh-CN" sz="3200" b="0" i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6248" y="3500438"/>
            <a:ext cx="5143536" cy="992187"/>
            <a:chOff x="1571604" y="3643314"/>
            <a:chExt cx="5143536" cy="992187"/>
          </a:xfrm>
        </p:grpSpPr>
        <p:sp>
          <p:nvSpPr>
            <p:cNvPr id="6" name="矩形 5"/>
            <p:cNvSpPr/>
            <p:nvPr/>
          </p:nvSpPr>
          <p:spPr>
            <a:xfrm>
              <a:off x="1571604" y="3669573"/>
              <a:ext cx="514353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④圆锥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V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 </a:t>
              </a:r>
              <a:r>
                <a:rPr lang="en-US" altLang="zh-CN" sz="3200" b="0" i="1" dirty="0" err="1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Sh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 </a:t>
              </a:r>
              <a:r>
                <a:rPr lang="en-US" altLang="zh-CN" sz="3200" b="0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π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r</a:t>
              </a:r>
              <a:r>
                <a:rPr lang="en-US" altLang="zh-CN" sz="3200" baseline="300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en-US" altLang="zh-CN" sz="3200" b="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h</a:t>
              </a:r>
              <a:endParaRPr lang="zh-CN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endParaRPr>
            </a:p>
          </p:txBody>
        </p:sp>
        <p:graphicFrame>
          <p:nvGraphicFramePr>
            <p:cNvPr id="7" name="Object 5"/>
            <p:cNvGraphicFramePr>
              <a:graphicFrameLocks noChangeAspect="1"/>
            </p:cNvGraphicFramePr>
            <p:nvPr/>
          </p:nvGraphicFramePr>
          <p:xfrm>
            <a:off x="3571868" y="3643314"/>
            <a:ext cx="446087" cy="992187"/>
          </p:xfrm>
          <a:graphic>
            <a:graphicData uri="http://schemas.openxmlformats.org/presentationml/2006/ole">
              <p:oleObj spid="_x0000_s359426" name="Equation" r:id="rId3" imgW="139680" imgH="393480" progId="">
                <p:embed/>
              </p:oleObj>
            </a:graphicData>
          </a:graphic>
        </p:graphicFrame>
        <p:graphicFrame>
          <p:nvGraphicFramePr>
            <p:cNvPr id="8" name="Object 3"/>
            <p:cNvGraphicFramePr>
              <a:graphicFrameLocks noChangeAspect="1"/>
            </p:cNvGraphicFramePr>
            <p:nvPr/>
          </p:nvGraphicFramePr>
          <p:xfrm>
            <a:off x="4911730" y="3643314"/>
            <a:ext cx="446088" cy="992187"/>
          </p:xfrm>
          <a:graphic>
            <a:graphicData uri="http://schemas.openxmlformats.org/presentationml/2006/ole">
              <p:oleObj spid="_x0000_s359427" name="Equation" r:id="rId4" imgW="139680" imgH="39348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11111</TotalTime>
  <Words>2230</Words>
  <Application>Microsoft Office PowerPoint</Application>
  <PresentationFormat>全屏显示(4:3)</PresentationFormat>
  <Paragraphs>286</Paragraphs>
  <Slides>50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2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1277</cp:revision>
  <dcterms:created xsi:type="dcterms:W3CDTF">2015-11-21T07:20:00Z</dcterms:created>
  <dcterms:modified xsi:type="dcterms:W3CDTF">2021-11-01T03:20:44Z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